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4"/>
  </p:notesMasterIdLst>
  <p:sldIdLst>
    <p:sldId id="256" r:id="rId2"/>
    <p:sldId id="294" r:id="rId3"/>
    <p:sldId id="295" r:id="rId4"/>
    <p:sldId id="297" r:id="rId5"/>
    <p:sldId id="296" r:id="rId6"/>
    <p:sldId id="304" r:id="rId7"/>
    <p:sldId id="305" r:id="rId8"/>
    <p:sldId id="306" r:id="rId9"/>
    <p:sldId id="313" r:id="rId10"/>
    <p:sldId id="307" r:id="rId11"/>
    <p:sldId id="267" r:id="rId12"/>
    <p:sldId id="268" r:id="rId13"/>
    <p:sldId id="312" r:id="rId14"/>
    <p:sldId id="314" r:id="rId15"/>
    <p:sldId id="298" r:id="rId16"/>
    <p:sldId id="299" r:id="rId17"/>
    <p:sldId id="300" r:id="rId18"/>
    <p:sldId id="301" r:id="rId19"/>
    <p:sldId id="302" r:id="rId20"/>
    <p:sldId id="303" r:id="rId21"/>
    <p:sldId id="308" r:id="rId22"/>
    <p:sldId id="309" r:id="rId2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860" autoAdjust="0"/>
  </p:normalViewPr>
  <p:slideViewPr>
    <p:cSldViewPr snapToGrid="0">
      <p:cViewPr varScale="1">
        <p:scale>
          <a:sx n="92" d="100"/>
          <a:sy n="92" d="100"/>
        </p:scale>
        <p:origin x="119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gif>
</file>

<file path=ppt/media/image11.png>
</file>

<file path=ppt/media/image12.png>
</file>

<file path=ppt/media/image13.gif>
</file>

<file path=ppt/media/image14.png>
</file>

<file path=ppt/media/image15.png>
</file>

<file path=ppt/media/image16.gif>
</file>

<file path=ppt/media/image17.png>
</file>

<file path=ppt/media/image18.gif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gif>
</file>

<file path=ppt/media/image26.png>
</file>

<file path=ppt/media/image27.gif>
</file>

<file path=ppt/media/image28.png>
</file>

<file path=ppt/media/image29.png>
</file>

<file path=ppt/media/image3.png>
</file>

<file path=ppt/media/image30.gif>
</file>

<file path=ppt/media/image31.png>
</file>

<file path=ppt/media/image32.gif>
</file>

<file path=ppt/media/image33.png>
</file>

<file path=ppt/media/image34.gif>
</file>

<file path=ppt/media/image35.png>
</file>

<file path=ppt/media/image36.gif>
</file>

<file path=ppt/media/image37.png>
</file>

<file path=ppt/media/image38.png>
</file>

<file path=ppt/media/image39.gif>
</file>

<file path=ppt/media/image4.gif>
</file>

<file path=ppt/media/image40.png>
</file>

<file path=ppt/media/image41.gif>
</file>

<file path=ppt/media/image42.gif>
</file>

<file path=ppt/media/image5.png>
</file>

<file path=ppt/media/image6.png>
</file>

<file path=ppt/media/image7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BD49D0-8A4E-42CB-97FE-CBAE0AD95EBE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826B8F-C51E-4CAF-B1F8-84B59AC8C7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2728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A734E-84E6-4707-B0CF-AD1F533D42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2B01A64-DF24-46B0-8E26-1B1905FED4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E4A9017-EBAE-4DC7-AE21-66799B441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240AD-8F7B-4D47-83C7-E67F97019DCD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B4A9F2B-F50A-4B11-9E14-9F51FCE61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2407C2-4FFD-41BA-8730-AA6DF83EA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617BA-9B45-4776-8E2E-B1DC450A4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2575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39EF2B-6C40-41DB-97CF-2143125FC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A21E5AC-20E8-4689-AFA9-8BE1F2A239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EF6A3E5-F2C0-47A0-A2C1-922B850B1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240AD-8F7B-4D47-83C7-E67F97019DCD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954BC05-784A-4525-9649-FB723D07F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6168238-E8C0-4710-82CE-D814AAE33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617BA-9B45-4776-8E2E-B1DC450A4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4078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A0EAD8C-FADD-4F00-9944-35E6DCA852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D940935-78A0-4FED-84AE-6B0449257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90BDBE-D393-40A8-98D7-CBE0D9171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240AD-8F7B-4D47-83C7-E67F97019DCD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BB87D0E-21B2-4EBF-9533-26C4F18C6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EB62499-F206-49A8-9DDC-78C242EB1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617BA-9B45-4776-8E2E-B1DC450A4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0881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9125DE-C2A6-48B7-B199-4DA2A5CFA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1280D45-2610-4848-B260-751DE212D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2366083-18D4-435B-8770-AA1BA7886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240AD-8F7B-4D47-83C7-E67F97019DCD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FE49ED-0783-4F32-B18E-848B52883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2DF9EF0-5055-488A-9DEA-E6A33057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617BA-9B45-4776-8E2E-B1DC450A4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445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469E17-DA75-456B-82B8-FF36D7F45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1518B7D-E8CD-4434-BD49-95D3C542F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8D3F5BA-BA2A-4C9F-8E09-8BD5155C7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240AD-8F7B-4D47-83C7-E67F97019DCD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ADB34FF-74B0-494B-A08D-F135F681B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3528F83-8BC0-4D24-8AC6-1D88C7F0C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617BA-9B45-4776-8E2E-B1DC450A4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3425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5F8642-92D3-4C70-9C2A-06BFB52DA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93DBA1-C3AB-4DE0-9469-CDF4E4DC36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57BA355-1652-4F89-9543-ACACB6B255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1C47177-C0E0-4FF9-AA16-34E9098B6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240AD-8F7B-4D47-83C7-E67F97019DCD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785DB57-1F25-468F-8E37-0C55CC208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0BE1EE2-9AEE-4C36-BE12-800171F71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617BA-9B45-4776-8E2E-B1DC450A4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6791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39B47-E122-4ED4-BF0A-F7BC52544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D3B6BEB-07BE-4B65-9A59-892D64428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E22DDC2-58C5-4EB0-9D97-D8F3CAACE0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7BACF26-D289-4EEF-B04F-B61EE349BC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5263D6E-69E0-4EAD-BC77-02E82649F8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ECC3B08-DAF7-43BC-898B-44CDCC17C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240AD-8F7B-4D47-83C7-E67F97019DCD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FC38F07-5B29-4A1C-B704-B18CC5D2F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ECAB7FC-A48C-492D-A216-BDB5503D4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617BA-9B45-4776-8E2E-B1DC450A4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2107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69DA06-BB66-4DE0-89A6-3F5C1D3F3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DFF2167-2970-452B-B783-EA77CDA32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240AD-8F7B-4D47-83C7-E67F97019DCD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ECA45CD-2B0E-4E4C-9A96-9EA0EA4ED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8BC0641-CD0B-4525-96A8-AB7C25ECA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617BA-9B45-4776-8E2E-B1DC450A4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7208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8CFB882-7042-4F76-9B1D-B0082D49E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240AD-8F7B-4D47-83C7-E67F97019DCD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D1C2CB9-0526-446C-BE7B-DE00BCD6D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01D5768-1799-4703-926F-ACE882024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617BA-9B45-4776-8E2E-B1DC450A4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1585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087ACF-A45D-4687-8218-40F2D4EAC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64BDC32-F2E4-40E5-AA25-CB7441960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6DAC23A-3D66-466F-B85E-1AFF028A80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B66821A-9E7C-468E-85BA-D1E8DE5D4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240AD-8F7B-4D47-83C7-E67F97019DCD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B3288A-5017-4928-98E7-1DBE31D51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C5D65AB-18DB-4CA1-BE45-A8F3B59DB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617BA-9B45-4776-8E2E-B1DC450A4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2056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FA19EB-045D-4A13-A577-59AB93B1F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F31E03B-37E4-4FC7-AB37-0BF822AD65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6FA7F39-0039-4A8F-9DD2-8AB440ED25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EA7F509-754A-4999-9283-18ADB54BD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240AD-8F7B-4D47-83C7-E67F97019DCD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E6616E0-5904-4C82-AE08-6AA35E8A5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E1134D5-3577-4ACA-B232-6DD046E45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617BA-9B45-4776-8E2E-B1DC450A4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6025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5920EC-040D-4A2D-9E80-BBEB41E0D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D56D205-CAC6-4F22-A2D3-8EBF0ADADD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B55AE1E-58E9-4860-A7C0-A7292DE2F5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240AD-8F7B-4D47-83C7-E67F97019DCD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5ED2696-E99C-4A76-B997-0FB6ED6C7D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3258D8E-A768-4B47-BA1D-AF471C3B29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6617BA-9B45-4776-8E2E-B1DC450A4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6726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g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gi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gif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gif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gif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gif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gif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97AD74D-D106-4275-9D27-176B05F2886A}"/>
              </a:ext>
            </a:extLst>
          </p:cNvPr>
          <p:cNvSpPr txBox="1"/>
          <p:nvPr/>
        </p:nvSpPr>
        <p:spPr>
          <a:xfrm>
            <a:off x="3037190" y="1485335"/>
            <a:ext cx="6117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>
                <a:solidFill>
                  <a:schemeClr val="accent5">
                    <a:lumMod val="75000"/>
                  </a:schemeClr>
                </a:solidFill>
              </a:rPr>
              <a:t>Технологии Интернета вещей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E52890-1C73-4747-A49C-37254546E007}"/>
              </a:ext>
            </a:extLst>
          </p:cNvPr>
          <p:cNvSpPr txBox="1"/>
          <p:nvPr/>
        </p:nvSpPr>
        <p:spPr>
          <a:xfrm>
            <a:off x="2548148" y="2839139"/>
            <a:ext cx="73334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>
                <a:solidFill>
                  <a:schemeClr val="accent5">
                    <a:lumMod val="75000"/>
                  </a:schemeClr>
                </a:solidFill>
              </a:rPr>
              <a:t>Лекция 6 </a:t>
            </a:r>
          </a:p>
          <a:p>
            <a:pPr algn="ctr"/>
            <a:r>
              <a:rPr lang="ru-RU" sz="2800">
                <a:solidFill>
                  <a:schemeClr val="accent5">
                    <a:lumMod val="75000"/>
                  </a:schemeClr>
                </a:solidFill>
              </a:rPr>
              <a:t>«Сенсоры, датчики, актуаторы </a:t>
            </a:r>
            <a:r>
              <a:rPr lang="en-US" sz="2800">
                <a:solidFill>
                  <a:schemeClr val="accent5">
                    <a:lumMod val="75000"/>
                  </a:schemeClr>
                </a:solidFill>
              </a:rPr>
              <a:t>IoT</a:t>
            </a:r>
            <a:r>
              <a:rPr lang="ru-RU" sz="2800">
                <a:solidFill>
                  <a:schemeClr val="accent5">
                    <a:lumMod val="75000"/>
                  </a:schemeClr>
                </a:solidFill>
              </a:rPr>
              <a:t>»</a:t>
            </a:r>
            <a:endParaRPr lang="ru-RU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283F68-3771-4C4A-A940-02EC8EF15EC6}"/>
              </a:ext>
            </a:extLst>
          </p:cNvPr>
          <p:cNvSpPr txBox="1"/>
          <p:nvPr/>
        </p:nvSpPr>
        <p:spPr>
          <a:xfrm flipH="1">
            <a:off x="8430768" y="5258472"/>
            <a:ext cx="3419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/>
              <a:t>доц. кафедры ТК </a:t>
            </a:r>
          </a:p>
          <a:p>
            <a:pPr algn="r"/>
            <a:r>
              <a:rPr lang="ru-RU"/>
              <a:t>Лысиков Андрей Александрович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5C2265-877F-47AE-A20A-758929410080}"/>
              </a:ext>
            </a:extLst>
          </p:cNvPr>
          <p:cNvSpPr txBox="1"/>
          <p:nvPr/>
        </p:nvSpPr>
        <p:spPr>
          <a:xfrm flipH="1">
            <a:off x="5865876" y="6076753"/>
            <a:ext cx="697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1728028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9F5C5B39-C17B-49E1-ACAC-C47328A91469}"/>
              </a:ext>
            </a:extLst>
          </p:cNvPr>
          <p:cNvSpPr txBox="1">
            <a:spLocks/>
          </p:cNvSpPr>
          <p:nvPr/>
        </p:nvSpPr>
        <p:spPr>
          <a:xfrm>
            <a:off x="1741358" y="316492"/>
            <a:ext cx="9261006" cy="713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Микроэлектромеханические датчики:</a:t>
            </a:r>
            <a:r>
              <a:rPr lang="en-US" sz="3600" b="1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гироскопы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8B66F76-71B2-4C4C-8E70-5C5465F1D71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173" y="1398355"/>
            <a:ext cx="4644390" cy="268287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837892B-C0FA-44F7-8E0C-98B9E9D4392F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810" y="4968122"/>
            <a:ext cx="1247775" cy="31432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FCAE06C-49FA-4D57-9F9C-56F899A9DD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7475" y="1259289"/>
            <a:ext cx="4973549" cy="433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195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6D79784-8C25-4C2A-AFEB-8BF90FF2E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47430-E53A-404F-A664-4B1389211670}" type="slidenum">
              <a:rPr lang="ru-RU" smtClean="0"/>
              <a:t>11</a:t>
            </a:fld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17FEDFE-6AEB-4F2F-9E07-74F37D057DE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06" y="2040463"/>
            <a:ext cx="6916770" cy="2522206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B6D09FC-68BA-45EE-AF02-6C3555A99096}"/>
              </a:ext>
            </a:extLst>
          </p:cNvPr>
          <p:cNvSpPr txBox="1">
            <a:spLocks/>
          </p:cNvSpPr>
          <p:nvPr/>
        </p:nvSpPr>
        <p:spPr>
          <a:xfrm>
            <a:off x="2029035" y="285671"/>
            <a:ext cx="9261006" cy="9926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Микроэлектромеханические датчики</a:t>
            </a:r>
          </a:p>
        </p:txBody>
      </p:sp>
    </p:spTree>
    <p:extLst>
      <p:ext uri="{BB962C8B-B14F-4D97-AF65-F5344CB8AC3E}">
        <p14:creationId xmlns:p14="http://schemas.microsoft.com/office/powerpoint/2010/main" val="2706720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089E1FB-7584-4BB4-881A-1CABB999E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47430-E53A-404F-A664-4B1389211670}" type="slidenum">
              <a:rPr lang="ru-RU" smtClean="0"/>
              <a:t>12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ED1E70B4-1D2B-40DF-A2E1-BF754B327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10261"/>
            <a:ext cx="10920984" cy="942467"/>
          </a:xfrm>
        </p:spPr>
        <p:txBody>
          <a:bodyPr>
            <a:normAutofit fontScale="90000"/>
          </a:bodyPr>
          <a:lstStyle/>
          <a:p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Микроэлектромеханические датчики:</a:t>
            </a:r>
            <a:br>
              <a:rPr lang="ru-RU" sz="3600" b="1">
                <a:solidFill>
                  <a:schemeClr val="accent5">
                    <a:lumMod val="75000"/>
                  </a:schemeClr>
                </a:solidFill>
              </a:rPr>
            </a:br>
            <a:r>
              <a:rPr lang="ru-RU" sz="3600" b="1">
                <a:solidFill>
                  <a:srgbClr val="0070C0"/>
                </a:solidFill>
              </a:rPr>
              <a:t>Датчики давления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5EB773C-C728-4D9E-ABB1-C7687AB2FB4F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564" y="1502589"/>
            <a:ext cx="4324920" cy="219621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F069901-76EF-4081-81AB-17BAAAD7C5D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422" y="4125349"/>
            <a:ext cx="4117340" cy="210883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9A53473-8815-4C97-9B7F-20ACB8B8F5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777" y="1502589"/>
            <a:ext cx="6338878" cy="356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8403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7A7BE2E1-D530-4FB6-87BF-D2DB5F2E9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220" y="450220"/>
            <a:ext cx="10920984" cy="942467"/>
          </a:xfrm>
        </p:spPr>
        <p:txBody>
          <a:bodyPr>
            <a:normAutofit fontScale="90000"/>
          </a:bodyPr>
          <a:lstStyle/>
          <a:p>
            <a:r>
              <a:rPr lang="ru-RU" sz="3600" b="1">
                <a:solidFill>
                  <a:srgbClr val="0070C0"/>
                </a:solidFill>
              </a:rPr>
              <a:t>Конечные устройства </a:t>
            </a:r>
            <a:r>
              <a:rPr lang="en-US" sz="3600" b="1">
                <a:solidFill>
                  <a:srgbClr val="0070C0"/>
                </a:solidFill>
              </a:rPr>
              <a:t>IoT </a:t>
            </a:r>
            <a:r>
              <a:rPr lang="ru-RU" sz="3600" b="1">
                <a:solidFill>
                  <a:srgbClr val="0070C0"/>
                </a:solidFill>
              </a:rPr>
              <a:t>с высокой производительностью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CA6A78E-A6C4-42A4-88E7-FC063DA03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6254" y="1668703"/>
            <a:ext cx="8269004" cy="371506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273BFE32-FE2E-4DCE-94EB-B104EAC04C98}"/>
              </a:ext>
            </a:extLst>
          </p:cNvPr>
          <p:cNvSpPr/>
          <p:nvPr/>
        </p:nvSpPr>
        <p:spPr>
          <a:xfrm>
            <a:off x="2824064" y="5550455"/>
            <a:ext cx="81207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/>
              <a:t>Типичный конвейер процессора обработки изображения для цветного видео</a:t>
            </a:r>
          </a:p>
        </p:txBody>
      </p:sp>
    </p:spTree>
    <p:extLst>
      <p:ext uri="{BB962C8B-B14F-4D97-AF65-F5344CB8AC3E}">
        <p14:creationId xmlns:p14="http://schemas.microsoft.com/office/powerpoint/2010/main" val="21448310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7A7BE2E1-D530-4FB6-87BF-D2DB5F2E9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829" y="130406"/>
            <a:ext cx="10920984" cy="807808"/>
          </a:xfrm>
        </p:spPr>
        <p:txBody>
          <a:bodyPr>
            <a:normAutofit fontScale="90000"/>
          </a:bodyPr>
          <a:lstStyle/>
          <a:p>
            <a:r>
              <a:rPr lang="ru-RU" sz="3600" b="1">
                <a:solidFill>
                  <a:srgbClr val="0070C0"/>
                </a:solidFill>
              </a:rPr>
              <a:t>Конечные устройства </a:t>
            </a:r>
            <a:r>
              <a:rPr lang="en-US" sz="3600" b="1">
                <a:solidFill>
                  <a:srgbClr val="0070C0"/>
                </a:solidFill>
              </a:rPr>
              <a:t>IoT </a:t>
            </a:r>
            <a:r>
              <a:rPr lang="ru-RU" sz="3600" b="1">
                <a:solidFill>
                  <a:srgbClr val="0070C0"/>
                </a:solidFill>
              </a:rPr>
              <a:t>с высокой производительностью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273BFE32-FE2E-4DCE-94EB-B104EAC04C98}"/>
              </a:ext>
            </a:extLst>
          </p:cNvPr>
          <p:cNvSpPr/>
          <p:nvPr/>
        </p:nvSpPr>
        <p:spPr>
          <a:xfrm>
            <a:off x="2605855" y="5955701"/>
            <a:ext cx="81207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/>
              <a:t>Типичный конвейер процессора обработки изображения для цветного видео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8E0FBC1-863A-42FA-A564-6CFD575781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938214"/>
            <a:ext cx="9740607" cy="487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861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69C85B8-4C3A-4922-A2A7-43887550E92D}"/>
              </a:ext>
            </a:extLst>
          </p:cNvPr>
          <p:cNvSpPr txBox="1">
            <a:spLocks/>
          </p:cNvSpPr>
          <p:nvPr/>
        </p:nvSpPr>
        <p:spPr>
          <a:xfrm>
            <a:off x="498813" y="229688"/>
            <a:ext cx="5118215" cy="731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Объединение сенсоров</a:t>
            </a:r>
            <a:endParaRPr lang="ru-RU" sz="36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4544427-A7F5-4527-A331-F7D1A03C5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525" y="1651750"/>
            <a:ext cx="7405561" cy="416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1355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69C85B8-4C3A-4922-A2A7-43887550E92D}"/>
              </a:ext>
            </a:extLst>
          </p:cNvPr>
          <p:cNvSpPr txBox="1">
            <a:spLocks/>
          </p:cNvSpPr>
          <p:nvPr/>
        </p:nvSpPr>
        <p:spPr>
          <a:xfrm>
            <a:off x="722749" y="136381"/>
            <a:ext cx="10515600" cy="713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Актуаторы </a:t>
            </a:r>
            <a:r>
              <a:rPr lang="en-US" sz="3600" b="1">
                <a:solidFill>
                  <a:schemeClr val="accent5">
                    <a:lumMod val="75000"/>
                  </a:schemeClr>
                </a:solidFill>
              </a:rPr>
              <a:t>IoT</a:t>
            </a:r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: сервопривод </a:t>
            </a:r>
            <a:endParaRPr lang="ru-RU" sz="36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7AC0F98-0A88-4C0F-9176-7A1BD1721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739" y="2147936"/>
            <a:ext cx="3349186" cy="256212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0A8CC8F-C4BC-4A9B-A95B-129A9D9E17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6843" y="1281209"/>
            <a:ext cx="6280535" cy="388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9494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F861A997-682C-4DE7-B904-86AE11E05693}"/>
              </a:ext>
            </a:extLst>
          </p:cNvPr>
          <p:cNvSpPr txBox="1">
            <a:spLocks/>
          </p:cNvSpPr>
          <p:nvPr/>
        </p:nvSpPr>
        <p:spPr>
          <a:xfrm>
            <a:off x="638773" y="322993"/>
            <a:ext cx="10515600" cy="713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Актуаторы </a:t>
            </a:r>
            <a:r>
              <a:rPr lang="en-US" sz="3600" b="1">
                <a:solidFill>
                  <a:schemeClr val="accent5">
                    <a:lumMod val="75000"/>
                  </a:schemeClr>
                </a:solidFill>
              </a:rPr>
              <a:t>IoT</a:t>
            </a:r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: Шаговый двигатель</a:t>
            </a:r>
            <a:endParaRPr lang="ru-RU" sz="36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B5A1877-0DF1-4708-BAA6-325683419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355" y="2150609"/>
            <a:ext cx="2407413" cy="202950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F9B0436-00C9-42BA-A3BD-F19B53243C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528" y="1285875"/>
            <a:ext cx="428625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0118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DAEDB0A-BDB6-4D45-80F2-EC256B0A36A4}"/>
              </a:ext>
            </a:extLst>
          </p:cNvPr>
          <p:cNvSpPr txBox="1">
            <a:spLocks/>
          </p:cNvSpPr>
          <p:nvPr/>
        </p:nvSpPr>
        <p:spPr>
          <a:xfrm>
            <a:off x="314787" y="285671"/>
            <a:ext cx="10515600" cy="713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Актуаторы </a:t>
            </a:r>
            <a:r>
              <a:rPr lang="en-US" sz="3600" b="1">
                <a:solidFill>
                  <a:schemeClr val="accent5">
                    <a:lumMod val="75000"/>
                  </a:schemeClr>
                </a:solidFill>
              </a:rPr>
              <a:t>IoT</a:t>
            </a:r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: Двигатель постоянного тока («непрерывного вращения»)</a:t>
            </a:r>
            <a:endParaRPr lang="ru-RU" sz="36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ADB7194-6AB7-4B09-8DAC-EF36ACCF2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365" y="1299892"/>
            <a:ext cx="2427687" cy="242768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508A2DD-323D-4E76-8524-CAE0530CD6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1202" y="2848656"/>
            <a:ext cx="4079185" cy="306355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245B19F-2EF8-4B57-9B15-A875AC099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954" y="3429000"/>
            <a:ext cx="2868084" cy="1902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1743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20EF822F-50C5-40EF-B6B6-6210F7F182F4}"/>
              </a:ext>
            </a:extLst>
          </p:cNvPr>
          <p:cNvSpPr txBox="1">
            <a:spLocks/>
          </p:cNvSpPr>
          <p:nvPr/>
        </p:nvSpPr>
        <p:spPr>
          <a:xfrm>
            <a:off x="464077" y="313663"/>
            <a:ext cx="10515600" cy="713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Актуаторы </a:t>
            </a:r>
            <a:r>
              <a:rPr lang="en-US" sz="3600" b="1">
                <a:solidFill>
                  <a:schemeClr val="accent5">
                    <a:lumMod val="75000"/>
                  </a:schemeClr>
                </a:solidFill>
              </a:rPr>
              <a:t>IoT</a:t>
            </a:r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: Линейный привод</a:t>
            </a:r>
            <a:endParaRPr lang="ru-RU" sz="36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37AF3DC-98FD-452D-8EF8-4776EEB7B4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806" y="1169048"/>
            <a:ext cx="3333750" cy="47625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F5D5F65-EFE7-4EDB-9A4C-2435E6ACC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444" y="1698560"/>
            <a:ext cx="4707577" cy="2378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312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69C85B8-4C3A-4922-A2A7-43887550E92D}"/>
              </a:ext>
            </a:extLst>
          </p:cNvPr>
          <p:cNvSpPr txBox="1">
            <a:spLocks/>
          </p:cNvSpPr>
          <p:nvPr/>
        </p:nvSpPr>
        <p:spPr>
          <a:xfrm>
            <a:off x="722749" y="136381"/>
            <a:ext cx="10515600" cy="713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Схема типового решения </a:t>
            </a: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IoT</a:t>
            </a:r>
            <a:endParaRPr lang="ru-RU" sz="36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B6B92BB-5653-41D2-989A-2C7850438B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252537"/>
            <a:ext cx="9906000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4417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A84935C-DE3D-40FE-9DBF-1062A9B253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169" y="2078189"/>
            <a:ext cx="2811333" cy="2701622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510E722-95D1-48D0-8916-6EDEA4E91DC7}"/>
              </a:ext>
            </a:extLst>
          </p:cNvPr>
          <p:cNvSpPr txBox="1">
            <a:spLocks/>
          </p:cNvSpPr>
          <p:nvPr/>
        </p:nvSpPr>
        <p:spPr>
          <a:xfrm>
            <a:off x="464077" y="313663"/>
            <a:ext cx="10515600" cy="713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Актуаторы </a:t>
            </a:r>
            <a:r>
              <a:rPr lang="en-US" sz="3600" b="1">
                <a:solidFill>
                  <a:schemeClr val="accent5">
                    <a:lumMod val="75000"/>
                  </a:schemeClr>
                </a:solidFill>
              </a:rPr>
              <a:t>IoT</a:t>
            </a:r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: Реле</a:t>
            </a:r>
            <a:endParaRPr lang="ru-RU" sz="36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8005156-A815-49D1-B696-16EA19DBBC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064" y="1229901"/>
            <a:ext cx="4203325" cy="376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0697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60D5581-8633-4B70-9269-6968A7D46D2A}"/>
              </a:ext>
            </a:extLst>
          </p:cNvPr>
          <p:cNvSpPr txBox="1">
            <a:spLocks/>
          </p:cNvSpPr>
          <p:nvPr/>
        </p:nvSpPr>
        <p:spPr>
          <a:xfrm>
            <a:off x="349524" y="574920"/>
            <a:ext cx="9662223" cy="1113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endParaRPr lang="ru-RU" sz="36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82CCCDD-94A7-47AB-BF98-FC3CD6188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803" y="1950098"/>
            <a:ext cx="3010467" cy="2406135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684EA555-DB80-49A0-B989-7CC128935AF8}"/>
              </a:ext>
            </a:extLst>
          </p:cNvPr>
          <p:cNvSpPr txBox="1">
            <a:spLocks/>
          </p:cNvSpPr>
          <p:nvPr/>
        </p:nvSpPr>
        <p:spPr>
          <a:xfrm>
            <a:off x="464077" y="313663"/>
            <a:ext cx="10515600" cy="713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Актуаторы </a:t>
            </a:r>
            <a:r>
              <a:rPr lang="en-US" sz="3600" b="1">
                <a:solidFill>
                  <a:schemeClr val="accent5">
                    <a:lumMod val="75000"/>
                  </a:schemeClr>
                </a:solidFill>
              </a:rPr>
              <a:t>IoT</a:t>
            </a:r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: Соленоид</a:t>
            </a:r>
            <a:endParaRPr lang="ru-RU" sz="36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FD91599-B2D3-4D53-B4C0-035712DAFF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5084" y="702390"/>
            <a:ext cx="3340628" cy="482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383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C9870F1-92DA-4E39-9D94-72E3530B44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8278" y="1768151"/>
            <a:ext cx="6579646" cy="3699588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90F9BCFA-6FA8-4D5F-8861-A6A61532DBE2}"/>
              </a:ext>
            </a:extLst>
          </p:cNvPr>
          <p:cNvSpPr txBox="1">
            <a:spLocks/>
          </p:cNvSpPr>
          <p:nvPr/>
        </p:nvSpPr>
        <p:spPr>
          <a:xfrm>
            <a:off x="464077" y="313663"/>
            <a:ext cx="10515600" cy="713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Актуаторы </a:t>
            </a:r>
            <a:r>
              <a:rPr lang="en-US" sz="3600" b="1">
                <a:solidFill>
                  <a:schemeClr val="accent5">
                    <a:lumMod val="75000"/>
                  </a:schemeClr>
                </a:solidFill>
              </a:rPr>
              <a:t>IoT</a:t>
            </a:r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: Соленоид</a:t>
            </a:r>
            <a:endParaRPr lang="ru-RU" sz="36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3490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69C85B8-4C3A-4922-A2A7-43887550E92D}"/>
              </a:ext>
            </a:extLst>
          </p:cNvPr>
          <p:cNvSpPr txBox="1">
            <a:spLocks/>
          </p:cNvSpPr>
          <p:nvPr/>
        </p:nvSpPr>
        <p:spPr>
          <a:xfrm>
            <a:off x="1231641" y="151811"/>
            <a:ext cx="10170367" cy="713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Термопара</a:t>
            </a:r>
            <a:endParaRPr lang="ru-RU" sz="36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8B2B9CC-6CD5-4AB7-9AE2-B16DAB64A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444" y="865678"/>
            <a:ext cx="4712764" cy="200121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2CE8C18-FEAB-42E3-B280-2773BBBEB01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0861" y="1511199"/>
            <a:ext cx="3162649" cy="329406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871C83D-0EAA-44FF-8B82-F8D4BAB19E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992" y="3158232"/>
            <a:ext cx="5390321" cy="2999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868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69C85B8-4C3A-4922-A2A7-43887550E92D}"/>
              </a:ext>
            </a:extLst>
          </p:cNvPr>
          <p:cNvSpPr txBox="1">
            <a:spLocks/>
          </p:cNvSpPr>
          <p:nvPr/>
        </p:nvSpPr>
        <p:spPr>
          <a:xfrm>
            <a:off x="3270006" y="397639"/>
            <a:ext cx="8187986" cy="5820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Термометр сопротивления</a:t>
            </a:r>
            <a:endParaRPr lang="ru-RU" sz="36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FD39916-8583-403E-894B-DCBBE55F183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2810" y="1496398"/>
            <a:ext cx="3665182" cy="3187570"/>
          </a:xfrm>
          <a:prstGeom prst="rect">
            <a:avLst/>
          </a:prstGeom>
        </p:spPr>
      </p:pic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E7ADBED5-B062-4CD6-9C30-1DD05C065C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5471510"/>
              </p:ext>
            </p:extLst>
          </p:nvPr>
        </p:nvGraphicFramePr>
        <p:xfrm>
          <a:off x="811497" y="2014860"/>
          <a:ext cx="5981189" cy="206261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53744">
                  <a:extLst>
                    <a:ext uri="{9D8B030D-6E8A-4147-A177-3AD203B41FA5}">
                      <a16:colId xmlns:a16="http://schemas.microsoft.com/office/drawing/2014/main" val="932989151"/>
                    </a:ext>
                  </a:extLst>
                </a:gridCol>
                <a:gridCol w="1057376">
                  <a:extLst>
                    <a:ext uri="{9D8B030D-6E8A-4147-A177-3AD203B41FA5}">
                      <a16:colId xmlns:a16="http://schemas.microsoft.com/office/drawing/2014/main" val="3144993822"/>
                    </a:ext>
                  </a:extLst>
                </a:gridCol>
                <a:gridCol w="1381473">
                  <a:extLst>
                    <a:ext uri="{9D8B030D-6E8A-4147-A177-3AD203B41FA5}">
                      <a16:colId xmlns:a16="http://schemas.microsoft.com/office/drawing/2014/main" val="282678187"/>
                    </a:ext>
                  </a:extLst>
                </a:gridCol>
                <a:gridCol w="1288596">
                  <a:extLst>
                    <a:ext uri="{9D8B030D-6E8A-4147-A177-3AD203B41FA5}">
                      <a16:colId xmlns:a16="http://schemas.microsoft.com/office/drawing/2014/main" val="341900408"/>
                    </a:ext>
                  </a:extLst>
                </a:gridCol>
              </a:tblGrid>
              <a:tr h="633052">
                <a:tc>
                  <a:txBody>
                    <a:bodyPr/>
                    <a:lstStyle/>
                    <a:p>
                      <a:pPr algn="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                 Тип датчика                    </a:t>
                      </a:r>
                      <a:endParaRPr lang="ru-RU" sz="1100">
                        <a:effectLst/>
                      </a:endParaRPr>
                    </a:p>
                    <a:p>
                      <a:pPr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Характеристика     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Термопара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Термометр </a:t>
                      </a:r>
                      <a:endParaRPr lang="ru-RU" sz="1100">
                        <a:effectLst/>
                      </a:endParaRPr>
                    </a:p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сопротивления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Термистор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54224536"/>
                  </a:ext>
                </a:extLst>
              </a:tr>
              <a:tr h="581794">
                <a:tc>
                  <a:txBody>
                    <a:bodyPr/>
                    <a:lstStyle/>
                    <a:p>
                      <a:pPr algn="just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Диапазон температур</a:t>
                      </a:r>
                      <a:endParaRPr lang="ru-RU" sz="1100">
                        <a:effectLst/>
                      </a:endParaRPr>
                    </a:p>
                    <a:p>
                      <a:pPr algn="just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(в градусах Цельсия)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-180...2320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-200…500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-90…130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112959"/>
                  </a:ext>
                </a:extLst>
              </a:tr>
              <a:tr h="282591">
                <a:tc>
                  <a:txBody>
                    <a:bodyPr/>
                    <a:lstStyle/>
                    <a:p>
                      <a:pPr algn="just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Время отклика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мкс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с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с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22600747"/>
                  </a:ext>
                </a:extLst>
              </a:tr>
              <a:tr h="282591">
                <a:tc>
                  <a:txBody>
                    <a:bodyPr/>
                    <a:lstStyle/>
                    <a:p>
                      <a:pPr algn="just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Размер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~1</a:t>
                      </a:r>
                      <a:r>
                        <a:rPr lang="ru-RU" sz="1400">
                          <a:effectLst/>
                        </a:rPr>
                        <a:t> мм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5 мм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5 мм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75559677"/>
                  </a:ext>
                </a:extLst>
              </a:tr>
              <a:tr h="282591">
                <a:tc>
                  <a:txBody>
                    <a:bodyPr/>
                    <a:lstStyle/>
                    <a:p>
                      <a:pPr algn="just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Точность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низкая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средняя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очень высокая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293622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4920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69C85B8-4C3A-4922-A2A7-43887550E92D}"/>
              </a:ext>
            </a:extLst>
          </p:cNvPr>
          <p:cNvSpPr txBox="1">
            <a:spLocks/>
          </p:cNvSpPr>
          <p:nvPr/>
        </p:nvSpPr>
        <p:spPr>
          <a:xfrm>
            <a:off x="2701803" y="229687"/>
            <a:ext cx="6788394" cy="713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Датчики на основе эффекта Холла</a:t>
            </a:r>
            <a:endParaRPr lang="ru-RU" sz="36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E88C40C-D9D6-4DBD-9F4C-E96066B7E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28" y="1901319"/>
            <a:ext cx="5068035" cy="234860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9CB9AF-939E-4501-B5D9-2E84CB8875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9971" y="1901319"/>
            <a:ext cx="5783036" cy="333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712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DA55A1B0-9A95-47C2-ABDF-B1BF5F761B28}"/>
              </a:ext>
            </a:extLst>
          </p:cNvPr>
          <p:cNvSpPr txBox="1">
            <a:spLocks/>
          </p:cNvSpPr>
          <p:nvPr/>
        </p:nvSpPr>
        <p:spPr>
          <a:xfrm>
            <a:off x="3700178" y="332322"/>
            <a:ext cx="4791643" cy="713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Фотоэлектрические датчики</a:t>
            </a:r>
            <a:endParaRPr lang="ru-RU" sz="36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C18BDEC-99F6-40C6-AFE2-AEA2EB7EE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4695" y="1908202"/>
            <a:ext cx="6283233" cy="274777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32ED0BE-7715-4793-AFA0-F2B9CED38A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646" y="1423009"/>
            <a:ext cx="2472154" cy="21039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78ADCF5-7E11-4B27-BA5D-85273F474665}"/>
              </a:ext>
            </a:extLst>
          </p:cNvPr>
          <p:cNvSpPr txBox="1"/>
          <p:nvPr/>
        </p:nvSpPr>
        <p:spPr>
          <a:xfrm>
            <a:off x="674100" y="933996"/>
            <a:ext cx="1977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/>
              <a:t>Фоторезистор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D64EA5F-DF11-40B7-A9BE-054F7CFC7C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66" y="4553047"/>
            <a:ext cx="3509723" cy="159582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5A82289-8EE2-413A-BBBF-4ED5716A4166}"/>
              </a:ext>
            </a:extLst>
          </p:cNvPr>
          <p:cNvSpPr txBox="1"/>
          <p:nvPr/>
        </p:nvSpPr>
        <p:spPr>
          <a:xfrm>
            <a:off x="521066" y="3947491"/>
            <a:ext cx="1977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/>
              <a:t>Фотодиод</a:t>
            </a:r>
          </a:p>
        </p:txBody>
      </p:sp>
    </p:spTree>
    <p:extLst>
      <p:ext uri="{BB962C8B-B14F-4D97-AF65-F5344CB8AC3E}">
        <p14:creationId xmlns:p14="http://schemas.microsoft.com/office/powerpoint/2010/main" val="307210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1EE13978-58B0-4251-A237-F8749DD34038}"/>
              </a:ext>
            </a:extLst>
          </p:cNvPr>
          <p:cNvSpPr txBox="1">
            <a:spLocks/>
          </p:cNvSpPr>
          <p:nvPr/>
        </p:nvSpPr>
        <p:spPr>
          <a:xfrm>
            <a:off x="2393892" y="332323"/>
            <a:ext cx="7404215" cy="713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Пироэлектрический инфракрасный датчик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1130ED0-80A3-4A00-A200-CF916D04877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03" y="1177990"/>
            <a:ext cx="3283015" cy="2348982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108920D-AA60-45A8-878E-0EF300EF6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7442" y="3903154"/>
            <a:ext cx="3283015" cy="248013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B7C6C2A-8FDF-4C3C-B5B4-E688AF129E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0456" y="1931003"/>
            <a:ext cx="5316979" cy="2995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266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3144A17B-C159-4224-990A-85CB4D42D629}"/>
              </a:ext>
            </a:extLst>
          </p:cNvPr>
          <p:cNvSpPr txBox="1">
            <a:spLocks/>
          </p:cNvSpPr>
          <p:nvPr/>
        </p:nvSpPr>
        <p:spPr>
          <a:xfrm>
            <a:off x="3700178" y="299584"/>
            <a:ext cx="4791643" cy="713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3600" b="1">
                <a:solidFill>
                  <a:schemeClr val="accent5">
                    <a:lumMod val="75000"/>
                  </a:schemeClr>
                </a:solidFill>
              </a:rPr>
              <a:t>LiDAR </a:t>
            </a:r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и активные системы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BE691E3-C914-4A52-994D-061A415C69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790" y="3576797"/>
            <a:ext cx="6691104" cy="203211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2F26B96-2C0D-425C-B71F-5C4CC62A2CB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1067" y="1984639"/>
            <a:ext cx="4044230" cy="62097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5ABB9C6-93DB-4E78-8373-07CBFF2893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821" y="821093"/>
            <a:ext cx="2403549" cy="521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320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9F5C5B39-C17B-49E1-ACAC-C47328A91469}"/>
              </a:ext>
            </a:extLst>
          </p:cNvPr>
          <p:cNvSpPr txBox="1">
            <a:spLocks/>
          </p:cNvSpPr>
          <p:nvPr/>
        </p:nvSpPr>
        <p:spPr>
          <a:xfrm>
            <a:off x="611201" y="356116"/>
            <a:ext cx="9261006" cy="713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Микроэлектромеханические датчики:</a:t>
            </a:r>
            <a:r>
              <a:rPr lang="en-US" sz="3600" b="1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sz="3600" b="1">
                <a:solidFill>
                  <a:schemeClr val="accent5">
                    <a:lumMod val="75000"/>
                  </a:schemeClr>
                </a:solidFill>
              </a:rPr>
              <a:t>Акселерометры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480F44B-6B4C-4DB4-99E5-FD4C5737EED8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946" y="1856438"/>
            <a:ext cx="4598936" cy="2125929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4D8823D-CE59-4027-A1E9-A2AF6B93D5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894" y="1690802"/>
            <a:ext cx="5557821" cy="312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47721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2132</TotalTime>
  <Words>169</Words>
  <Application>Microsoft Office PowerPoint</Application>
  <PresentationFormat>Широкоэкранный</PresentationFormat>
  <Paragraphs>56</Paragraphs>
  <Slides>22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Микроэлектромеханические датчики: Датчики давления</vt:lpstr>
      <vt:lpstr>Конечные устройства IoT с высокой производительностью</vt:lpstr>
      <vt:lpstr>Конечные устройства IoT с высокой производительностью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vostok</dc:creator>
  <cp:lastModifiedBy>Gordon Freeman</cp:lastModifiedBy>
  <cp:revision>405</cp:revision>
  <dcterms:created xsi:type="dcterms:W3CDTF">2021-02-05T19:41:06Z</dcterms:created>
  <dcterms:modified xsi:type="dcterms:W3CDTF">2021-05-20T22:11:56Z</dcterms:modified>
</cp:coreProperties>
</file>

<file path=docProps/thumbnail.jpeg>
</file>